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59" r:id="rId5"/>
    <p:sldId id="258"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60"/>
  </p:normalViewPr>
  <p:slideViewPr>
    <p:cSldViewPr snapToGrid="0">
      <p:cViewPr varScale="1">
        <p:scale>
          <a:sx n="112" d="100"/>
          <a:sy n="112" d="100"/>
        </p:scale>
        <p:origin x="4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1/21/2024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1/21/2024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1/21/2024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1/21/2024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1/21/2024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1/21/2024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1/21/2024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E69469-1C84-B770-E6D6-68CCAA3668E0}"/>
              </a:ext>
            </a:extLst>
          </p:cNvPr>
          <p:cNvSpPr>
            <a:spLocks noGrp="1"/>
          </p:cNvSpPr>
          <p:nvPr>
            <p:ph type="ctrTitle"/>
          </p:nvPr>
        </p:nvSpPr>
        <p:spPr>
          <a:xfrm>
            <a:off x="6730000" y="639097"/>
            <a:ext cx="4813072" cy="3686015"/>
          </a:xfrm>
        </p:spPr>
        <p:txBody>
          <a:bodyPr>
            <a:normAutofit/>
          </a:bodyPr>
          <a:lstStyle/>
          <a:p>
            <a:r>
              <a:rPr lang="en-US" dirty="0"/>
              <a:t>Go Electric!</a:t>
            </a:r>
          </a:p>
        </p:txBody>
      </p:sp>
      <p:sp>
        <p:nvSpPr>
          <p:cNvPr id="3" name="Subtitle 2">
            <a:extLst>
              <a:ext uri="{FF2B5EF4-FFF2-40B4-BE49-F238E27FC236}">
                <a16:creationId xmlns:a16="http://schemas.microsoft.com/office/drawing/2014/main" id="{FB1C8808-1497-4B10-B123-3410DE9A261B}"/>
              </a:ext>
            </a:extLst>
          </p:cNvPr>
          <p:cNvSpPr>
            <a:spLocks noGrp="1"/>
          </p:cNvSpPr>
          <p:nvPr>
            <p:ph type="subTitle" idx="1"/>
          </p:nvPr>
        </p:nvSpPr>
        <p:spPr>
          <a:xfrm>
            <a:off x="6729999" y="4455620"/>
            <a:ext cx="4813073" cy="1428331"/>
          </a:xfrm>
        </p:spPr>
        <p:txBody>
          <a:bodyPr>
            <a:normAutofit/>
          </a:bodyPr>
          <a:lstStyle/>
          <a:p>
            <a:r>
              <a:rPr lang="en-US" cap="none" dirty="0">
                <a:solidFill>
                  <a:schemeClr val="tx1">
                    <a:lumMod val="85000"/>
                    <a:lumOff val="15000"/>
                  </a:schemeClr>
                </a:solidFill>
              </a:rPr>
              <a:t>an incentive program to encourage residents to shift to electric or manual lawn equipment</a:t>
            </a:r>
          </a:p>
        </p:txBody>
      </p:sp>
      <p:pic>
        <p:nvPicPr>
          <p:cNvPr id="5" name="Picture 4" descr="A lawnmower on grass&#10;&#10;Description automatically generated">
            <a:extLst>
              <a:ext uri="{FF2B5EF4-FFF2-40B4-BE49-F238E27FC236}">
                <a16:creationId xmlns:a16="http://schemas.microsoft.com/office/drawing/2014/main" id="{4CFF588F-BC5E-5229-08AD-E2ED65337B4C}"/>
              </a:ext>
            </a:extLst>
          </p:cNvPr>
          <p:cNvPicPr>
            <a:picLocks noChangeAspect="1"/>
          </p:cNvPicPr>
          <p:nvPr/>
        </p:nvPicPr>
        <p:blipFill rotWithShape="1">
          <a:blip r:embed="rId2"/>
          <a:srcRect l="16928" r="24183" b="-1"/>
          <a:stretch/>
        </p:blipFill>
        <p:spPr>
          <a:xfrm>
            <a:off x="1" y="10"/>
            <a:ext cx="6096000" cy="6857990"/>
          </a:xfrm>
          <a:prstGeom prst="rect">
            <a:avLst/>
          </a:prstGeom>
        </p:spPr>
      </p:pic>
      <p:cxnSp>
        <p:nvCxnSpPr>
          <p:cNvPr id="12" name="Straight Connector 11">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2" descr="Committee for a Better Environment">
            <a:extLst>
              <a:ext uri="{FF2B5EF4-FFF2-40B4-BE49-F238E27FC236}">
                <a16:creationId xmlns:a16="http://schemas.microsoft.com/office/drawing/2014/main" id="{38C59BCD-C0C5-CC61-9288-06C4F8434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3463" y="392918"/>
            <a:ext cx="2798478" cy="72177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6970695-4692-6817-C971-54281A3CE847}"/>
              </a:ext>
            </a:extLst>
          </p:cNvPr>
          <p:cNvSpPr/>
          <p:nvPr/>
        </p:nvSpPr>
        <p:spPr>
          <a:xfrm>
            <a:off x="0" y="5564777"/>
            <a:ext cx="6096000" cy="102761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386D5FF4-A37D-F6B8-8A1F-DA96577C3301}"/>
              </a:ext>
            </a:extLst>
          </p:cNvPr>
          <p:cNvPicPr>
            <a:picLocks noChangeAspect="1"/>
          </p:cNvPicPr>
          <p:nvPr/>
        </p:nvPicPr>
        <p:blipFill>
          <a:blip r:embed="rId4"/>
          <a:stretch>
            <a:fillRect/>
          </a:stretch>
        </p:blipFill>
        <p:spPr>
          <a:xfrm>
            <a:off x="1326489" y="5733700"/>
            <a:ext cx="2996573" cy="657110"/>
          </a:xfrm>
          <a:prstGeom prst="rect">
            <a:avLst/>
          </a:prstGeom>
        </p:spPr>
      </p:pic>
    </p:spTree>
    <p:extLst>
      <p:ext uri="{BB962C8B-B14F-4D97-AF65-F5344CB8AC3E}">
        <p14:creationId xmlns:p14="http://schemas.microsoft.com/office/powerpoint/2010/main" val="116486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2F888C18-7E74-4A98-A7B4-A5C43583A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ectangle 1043">
            <a:extLst>
              <a:ext uri="{FF2B5EF4-FFF2-40B4-BE49-F238E27FC236}">
                <a16:creationId xmlns:a16="http://schemas.microsoft.com/office/drawing/2014/main" id="{20436840-698D-4B5F-A7C0-101AD48D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3E9C90C-748F-114C-CD40-31F62E7C24D0}"/>
              </a:ext>
            </a:extLst>
          </p:cNvPr>
          <p:cNvSpPr>
            <a:spLocks noGrp="1"/>
          </p:cNvSpPr>
          <p:nvPr>
            <p:ph type="title"/>
          </p:nvPr>
        </p:nvSpPr>
        <p:spPr>
          <a:xfrm>
            <a:off x="789166" y="0"/>
            <a:ext cx="6287494" cy="1666501"/>
          </a:xfrm>
        </p:spPr>
        <p:txBody>
          <a:bodyPr>
            <a:normAutofit/>
          </a:bodyPr>
          <a:lstStyle/>
          <a:p>
            <a:r>
              <a:rPr lang="en-US" sz="4000" dirty="0">
                <a:solidFill>
                  <a:srgbClr val="FFFFFF"/>
                </a:solidFill>
              </a:rPr>
              <a:t>Gas Powered Lawn Equipment Harms People &amp; The Planet</a:t>
            </a:r>
          </a:p>
        </p:txBody>
      </p:sp>
      <p:sp>
        <p:nvSpPr>
          <p:cNvPr id="3" name="Content Placeholder 2">
            <a:extLst>
              <a:ext uri="{FF2B5EF4-FFF2-40B4-BE49-F238E27FC236}">
                <a16:creationId xmlns:a16="http://schemas.microsoft.com/office/drawing/2014/main" id="{1C80526F-A064-BA17-C668-3F3A985C0EE9}"/>
              </a:ext>
            </a:extLst>
          </p:cNvPr>
          <p:cNvSpPr>
            <a:spLocks noGrp="1"/>
          </p:cNvSpPr>
          <p:nvPr>
            <p:ph idx="1"/>
          </p:nvPr>
        </p:nvSpPr>
        <p:spPr>
          <a:xfrm>
            <a:off x="789166" y="2097158"/>
            <a:ext cx="5977937" cy="4621695"/>
          </a:xfrm>
        </p:spPr>
        <p:txBody>
          <a:bodyPr>
            <a:normAutofit lnSpcReduction="10000"/>
          </a:bodyPr>
          <a:lstStyle/>
          <a:p>
            <a:r>
              <a:rPr lang="en-US"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Gas-powered leaf blowers emit </a:t>
            </a:r>
            <a:r>
              <a:rPr lang="en-US"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carbon monoxide</a:t>
            </a:r>
            <a:r>
              <a:rPr lang="en-US"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t>
            </a:r>
            <a:r>
              <a:rPr lang="en-US"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nitrous oxides </a:t>
            </a:r>
            <a:r>
              <a:rPr lang="en-US"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(which cause smog and acid rain), and </a:t>
            </a:r>
            <a:r>
              <a:rPr lang="en-US"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hydrocarbons</a:t>
            </a:r>
            <a:r>
              <a:rPr lang="en-US"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 carcinogenic gas that also causes smog). </a:t>
            </a:r>
          </a:p>
          <a:p>
            <a:pPr lvl="1"/>
            <a:r>
              <a:rPr lang="en-US" sz="15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 two-stroke gasoline-powered leaf blower spews out more pollution than a 6,200-pound Ford F-150 SVT Raptor pickup truck (2011 study by Edmunds)</a:t>
            </a:r>
          </a:p>
          <a:p>
            <a:r>
              <a:rPr lang="en-US" dirty="0">
                <a:solidFill>
                  <a:schemeClr val="bg1"/>
                </a:solidFill>
                <a:effectLst/>
                <a:latin typeface="Calibri" panose="020F0502020204030204" pitchFamily="34" charset="0"/>
                <a:ea typeface="Times New Roman" panose="02020603050405020304" pitchFamily="18" charset="0"/>
              </a:rPr>
              <a:t>Gas powered leaf blowers create high levels of </a:t>
            </a:r>
            <a:r>
              <a:rPr lang="en-US" b="1" dirty="0">
                <a:solidFill>
                  <a:schemeClr val="bg1"/>
                </a:solidFill>
                <a:effectLst/>
                <a:latin typeface="Calibri" panose="020F0502020204030204" pitchFamily="34" charset="0"/>
                <a:ea typeface="Times New Roman" panose="02020603050405020304" pitchFamily="18" charset="0"/>
              </a:rPr>
              <a:t>noise pollution</a:t>
            </a:r>
            <a:r>
              <a:rPr lang="en-US" dirty="0">
                <a:solidFill>
                  <a:schemeClr val="bg1"/>
                </a:solidFill>
                <a:effectLst/>
                <a:latin typeface="Calibri" panose="020F0502020204030204" pitchFamily="34" charset="0"/>
                <a:ea typeface="Times New Roman" panose="02020603050405020304" pitchFamily="18" charset="0"/>
              </a:rPr>
              <a:t>.  </a:t>
            </a:r>
          </a:p>
          <a:p>
            <a:pPr lvl="1"/>
            <a:r>
              <a:rPr lang="en-US" sz="1500" dirty="0">
                <a:solidFill>
                  <a:schemeClr val="bg1"/>
                </a:solidFill>
                <a:effectLst/>
                <a:latin typeface="Calibri" panose="020F0502020204030204" pitchFamily="34" charset="0"/>
                <a:ea typeface="Times New Roman" panose="02020603050405020304" pitchFamily="18" charset="0"/>
              </a:rPr>
              <a:t>can emit 80-100 decibels of sound, equivalent to an airplane taking off</a:t>
            </a:r>
          </a:p>
          <a:p>
            <a:r>
              <a:rPr lang="en-US" sz="2200" dirty="0">
                <a:solidFill>
                  <a:schemeClr val="bg1"/>
                </a:solidFill>
                <a:latin typeface="proximanova"/>
              </a:rPr>
              <a:t>“N</a:t>
            </a:r>
            <a:r>
              <a:rPr lang="en-US" sz="2200" i="0" dirty="0">
                <a:solidFill>
                  <a:schemeClr val="bg1"/>
                </a:solidFill>
                <a:effectLst/>
                <a:latin typeface="proximanova"/>
              </a:rPr>
              <a:t>onroad” engines, such as those used in lawn equipment, are responsible for 4 to 5 percent of total </a:t>
            </a:r>
            <a:r>
              <a:rPr lang="en-US" sz="2200" b="1" i="0" dirty="0">
                <a:solidFill>
                  <a:schemeClr val="bg1"/>
                </a:solidFill>
                <a:effectLst/>
                <a:latin typeface="proximanova"/>
              </a:rPr>
              <a:t>greenhouse gas emissions </a:t>
            </a:r>
            <a:r>
              <a:rPr lang="en-US" sz="2200" i="0" dirty="0">
                <a:solidFill>
                  <a:schemeClr val="bg1"/>
                </a:solidFill>
                <a:effectLst/>
                <a:latin typeface="proximanova"/>
              </a:rPr>
              <a:t>in the United States.</a:t>
            </a:r>
          </a:p>
          <a:p>
            <a:pPr lvl="1"/>
            <a:r>
              <a:rPr lang="en-US" sz="1500" i="0" dirty="0">
                <a:solidFill>
                  <a:schemeClr val="bg1"/>
                </a:solidFill>
                <a:effectLst/>
                <a:latin typeface="proximanova"/>
              </a:rPr>
              <a:t>a single gas-powered lawn mower </a:t>
            </a:r>
            <a:r>
              <a:rPr lang="en-US" sz="1500" i="0" u="none" strike="noStrike" dirty="0">
                <a:solidFill>
                  <a:schemeClr val="bg1"/>
                </a:solidFill>
                <a:effectLst/>
                <a:latin typeface="proximanova"/>
              </a:rPr>
              <a:t>emits as much pollution in one hour as driving a car for 45 miles (</a:t>
            </a:r>
            <a:r>
              <a:rPr lang="en-US" sz="1500" i="0" dirty="0">
                <a:solidFill>
                  <a:schemeClr val="bg1"/>
                </a:solidFill>
                <a:effectLst/>
                <a:latin typeface="proximanova"/>
              </a:rPr>
              <a:t>Environmental Protection Agency report)</a:t>
            </a:r>
            <a:br>
              <a:rPr lang="en-US" sz="1500" dirty="0">
                <a:solidFill>
                  <a:srgbClr val="FFFFFF"/>
                </a:solidFill>
              </a:rPr>
            </a:br>
            <a:endParaRPr lang="en-US" sz="1500" dirty="0">
              <a:solidFill>
                <a:srgbClr val="FFFFFF"/>
              </a:solidFill>
            </a:endParaRPr>
          </a:p>
        </p:txBody>
      </p:sp>
      <p:sp>
        <p:nvSpPr>
          <p:cNvPr id="1046" name="Rectangle 1045">
            <a:extLst>
              <a:ext uri="{FF2B5EF4-FFF2-40B4-BE49-F238E27FC236}">
                <a16:creationId xmlns:a16="http://schemas.microsoft.com/office/drawing/2014/main" id="{3682BE5A-770A-4799-BE6D-CE0BD0AD2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descr="A close-up of a cloudy sky&#10;&#10;Description automatically generated">
            <a:extLst>
              <a:ext uri="{FF2B5EF4-FFF2-40B4-BE49-F238E27FC236}">
                <a16:creationId xmlns:a16="http://schemas.microsoft.com/office/drawing/2014/main" id="{E6283656-D61E-884B-9EF7-BA9CB7AAD007}"/>
              </a:ext>
            </a:extLst>
          </p:cNvPr>
          <p:cNvPicPr>
            <a:picLocks noChangeAspect="1"/>
          </p:cNvPicPr>
          <p:nvPr/>
        </p:nvPicPr>
        <p:blipFill rotWithShape="1">
          <a:blip r:embed="rId2"/>
          <a:srcRect t="37853" r="-3" b="7799"/>
          <a:stretch/>
        </p:blipFill>
        <p:spPr>
          <a:xfrm>
            <a:off x="7611902" y="10"/>
            <a:ext cx="4578557" cy="3396985"/>
          </a:xfrm>
          <a:prstGeom prst="rect">
            <a:avLst/>
          </a:prstGeom>
        </p:spPr>
      </p:pic>
      <p:sp>
        <p:nvSpPr>
          <p:cNvPr id="1048" name="Rectangle 1047">
            <a:extLst>
              <a:ext uri="{FF2B5EF4-FFF2-40B4-BE49-F238E27FC236}">
                <a16:creationId xmlns:a16="http://schemas.microsoft.com/office/drawing/2014/main" id="{85B58713-80A3-4F72-8ADA-A63E6BA8B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3396996"/>
            <a:ext cx="464256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is picture equates emissions released from electric lawncare usage to miles driven in a car (PNG).">
            <a:extLst>
              <a:ext uri="{FF2B5EF4-FFF2-40B4-BE49-F238E27FC236}">
                <a16:creationId xmlns:a16="http://schemas.microsoft.com/office/drawing/2014/main" id="{80C53EAF-9B4B-51D5-4714-DF4BC34740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83" r="-4" b="-4"/>
          <a:stretch/>
        </p:blipFill>
        <p:spPr bwMode="auto">
          <a:xfrm>
            <a:off x="7611902" y="3461004"/>
            <a:ext cx="4580097" cy="3396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271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2F888C18-7E74-4A98-A7B4-A5C43583A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ectangle 1043">
            <a:extLst>
              <a:ext uri="{FF2B5EF4-FFF2-40B4-BE49-F238E27FC236}">
                <a16:creationId xmlns:a16="http://schemas.microsoft.com/office/drawing/2014/main" id="{20436840-698D-4B5F-A7C0-101AD48D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3E9C90C-748F-114C-CD40-31F62E7C24D0}"/>
              </a:ext>
            </a:extLst>
          </p:cNvPr>
          <p:cNvSpPr>
            <a:spLocks noGrp="1"/>
          </p:cNvSpPr>
          <p:nvPr>
            <p:ph type="title"/>
          </p:nvPr>
        </p:nvSpPr>
        <p:spPr>
          <a:xfrm>
            <a:off x="789166" y="0"/>
            <a:ext cx="6287494" cy="1666501"/>
          </a:xfrm>
        </p:spPr>
        <p:txBody>
          <a:bodyPr>
            <a:normAutofit/>
          </a:bodyPr>
          <a:lstStyle/>
          <a:p>
            <a:r>
              <a:rPr lang="en-US" sz="4000" dirty="0">
                <a:solidFill>
                  <a:srgbClr val="FFFFFF"/>
                </a:solidFill>
              </a:rPr>
              <a:t>Impacts </a:t>
            </a:r>
            <a:r>
              <a:rPr lang="en-US" sz="4000">
                <a:solidFill>
                  <a:srgbClr val="FFFFFF"/>
                </a:solidFill>
              </a:rPr>
              <a:t>in Maryland</a:t>
            </a:r>
            <a:endParaRPr lang="en-US" sz="4000" dirty="0">
              <a:solidFill>
                <a:srgbClr val="FFFFFF"/>
              </a:solidFill>
            </a:endParaRPr>
          </a:p>
        </p:txBody>
      </p:sp>
      <p:sp>
        <p:nvSpPr>
          <p:cNvPr id="3" name="Content Placeholder 2">
            <a:extLst>
              <a:ext uri="{FF2B5EF4-FFF2-40B4-BE49-F238E27FC236}">
                <a16:creationId xmlns:a16="http://schemas.microsoft.com/office/drawing/2014/main" id="{1C80526F-A064-BA17-C668-3F3A985C0EE9}"/>
              </a:ext>
            </a:extLst>
          </p:cNvPr>
          <p:cNvSpPr>
            <a:spLocks noGrp="1"/>
          </p:cNvSpPr>
          <p:nvPr>
            <p:ph idx="1"/>
          </p:nvPr>
        </p:nvSpPr>
        <p:spPr>
          <a:xfrm>
            <a:off x="789166" y="2097158"/>
            <a:ext cx="5977937" cy="4621695"/>
          </a:xfrm>
        </p:spPr>
        <p:txBody>
          <a:bodyPr>
            <a:normAutofit/>
          </a:bodyPr>
          <a:lstStyle/>
          <a:p>
            <a:pPr marL="0" indent="0">
              <a:buClr>
                <a:schemeClr val="bg1"/>
              </a:buClr>
              <a:buNone/>
            </a:pPr>
            <a:r>
              <a:rPr lang="en-US" sz="1600" b="0" i="0" dirty="0">
                <a:solidFill>
                  <a:schemeClr val="bg1"/>
                </a:solidFill>
                <a:effectLst/>
                <a:latin typeface="+mj-lt"/>
              </a:rPr>
              <a:t>Maryland PIRG Foundation report, called “Lawn Care Goes Electric: Why It’s Time to Switch to a New Generation of Clean, Quiet Electric Lawn Equipment” found:</a:t>
            </a:r>
          </a:p>
          <a:p>
            <a:pPr>
              <a:buClr>
                <a:schemeClr val="bg1"/>
              </a:buClr>
              <a:buFont typeface="Arial" panose="020B0604020202020204" pitchFamily="34" charset="0"/>
              <a:buChar char="•"/>
            </a:pPr>
            <a:r>
              <a:rPr lang="en-US" sz="1600" b="0" i="0" dirty="0">
                <a:solidFill>
                  <a:schemeClr val="bg1"/>
                </a:solidFill>
                <a:effectLst/>
                <a:latin typeface="+mj-lt"/>
              </a:rPr>
              <a:t>“gas-powered lawn and garden equipment in Maryland emitted an estimated 597 tons of harmful “fine particulate” air pollution in 2020 — an amount equivalent to the pollution emitted by 6.4 million gas-powered cars over the course of a year.”</a:t>
            </a:r>
          </a:p>
          <a:p>
            <a:pPr>
              <a:buClr>
                <a:schemeClr val="bg1"/>
              </a:buClr>
              <a:buFont typeface="Arial" panose="020B0604020202020204" pitchFamily="34" charset="0"/>
              <a:buChar char="•"/>
            </a:pPr>
            <a:r>
              <a:rPr lang="en-US" sz="1600" dirty="0">
                <a:solidFill>
                  <a:schemeClr val="bg1"/>
                </a:solidFill>
                <a:latin typeface="+mj-lt"/>
              </a:rPr>
              <a:t>Prince George’s, Montgomery, Baltimore, and Anne Arundel Counties all in the top 100 Counties nationwide for fine particulate air pollution.</a:t>
            </a:r>
          </a:p>
          <a:p>
            <a:pPr>
              <a:buClr>
                <a:schemeClr val="bg1"/>
              </a:buClr>
              <a:buFont typeface="Arial" panose="020B0604020202020204" pitchFamily="34" charset="0"/>
              <a:buChar char="•"/>
            </a:pPr>
            <a:r>
              <a:rPr lang="en-US" sz="1600" dirty="0">
                <a:solidFill>
                  <a:schemeClr val="bg1"/>
                </a:solidFill>
                <a:latin typeface="+mj-lt"/>
              </a:rPr>
              <a:t>Reducing pollution from lawn equipment aligns with goals in Maryland’s Climate Pathway.</a:t>
            </a:r>
          </a:p>
        </p:txBody>
      </p:sp>
      <p:sp>
        <p:nvSpPr>
          <p:cNvPr id="1046" name="Rectangle 1045">
            <a:extLst>
              <a:ext uri="{FF2B5EF4-FFF2-40B4-BE49-F238E27FC236}">
                <a16:creationId xmlns:a16="http://schemas.microsoft.com/office/drawing/2014/main" id="{3682BE5A-770A-4799-BE6D-CE0BD0AD2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descr="A close-up of a cloudy sky&#10;&#10;Description automatically generated">
            <a:extLst>
              <a:ext uri="{FF2B5EF4-FFF2-40B4-BE49-F238E27FC236}">
                <a16:creationId xmlns:a16="http://schemas.microsoft.com/office/drawing/2014/main" id="{E6283656-D61E-884B-9EF7-BA9CB7AAD007}"/>
              </a:ext>
            </a:extLst>
          </p:cNvPr>
          <p:cNvPicPr>
            <a:picLocks noChangeAspect="1"/>
          </p:cNvPicPr>
          <p:nvPr/>
        </p:nvPicPr>
        <p:blipFill rotWithShape="1">
          <a:blip r:embed="rId2"/>
          <a:srcRect t="37853" r="-3" b="7799"/>
          <a:stretch/>
        </p:blipFill>
        <p:spPr>
          <a:xfrm>
            <a:off x="7611902" y="10"/>
            <a:ext cx="4578557" cy="3396985"/>
          </a:xfrm>
          <a:prstGeom prst="rect">
            <a:avLst/>
          </a:prstGeom>
        </p:spPr>
      </p:pic>
      <p:sp>
        <p:nvSpPr>
          <p:cNvPr id="1048" name="Rectangle 1047">
            <a:extLst>
              <a:ext uri="{FF2B5EF4-FFF2-40B4-BE49-F238E27FC236}">
                <a16:creationId xmlns:a16="http://schemas.microsoft.com/office/drawing/2014/main" id="{85B58713-80A3-4F72-8ADA-A63E6BA8B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3396996"/>
            <a:ext cx="464256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is picture equates emissions released from electric lawncare usage to miles driven in a car (PNG).">
            <a:extLst>
              <a:ext uri="{FF2B5EF4-FFF2-40B4-BE49-F238E27FC236}">
                <a16:creationId xmlns:a16="http://schemas.microsoft.com/office/drawing/2014/main" id="{80C53EAF-9B4B-51D5-4714-DF4BC34740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83" r="-4" b="-4"/>
          <a:stretch/>
        </p:blipFill>
        <p:spPr bwMode="auto">
          <a:xfrm>
            <a:off x="7611902" y="3461004"/>
            <a:ext cx="4580097" cy="3396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040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3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FC4244-AA5C-D51D-DC73-449C8E99EBF5}"/>
              </a:ext>
            </a:extLst>
          </p:cNvPr>
          <p:cNvSpPr>
            <a:spLocks noGrp="1"/>
          </p:cNvSpPr>
          <p:nvPr>
            <p:ph type="title"/>
          </p:nvPr>
        </p:nvSpPr>
        <p:spPr>
          <a:xfrm>
            <a:off x="5181601" y="634946"/>
            <a:ext cx="6368142" cy="1450757"/>
          </a:xfrm>
        </p:spPr>
        <p:txBody>
          <a:bodyPr>
            <a:normAutofit/>
          </a:bodyPr>
          <a:lstStyle/>
          <a:p>
            <a:r>
              <a:rPr lang="en-US"/>
              <a:t>Electric and manual equipment is better</a:t>
            </a:r>
            <a:endParaRPr lang="en-US" dirty="0"/>
          </a:p>
        </p:txBody>
      </p:sp>
      <p:pic>
        <p:nvPicPr>
          <p:cNvPr id="5" name="Picture 4" descr="A fox standing in grass&#10;&#10;Description automatically generated">
            <a:extLst>
              <a:ext uri="{FF2B5EF4-FFF2-40B4-BE49-F238E27FC236}">
                <a16:creationId xmlns:a16="http://schemas.microsoft.com/office/drawing/2014/main" id="{C5642552-B470-7D26-79A5-9E8786A8EFDA}"/>
              </a:ext>
            </a:extLst>
          </p:cNvPr>
          <p:cNvPicPr>
            <a:picLocks noChangeAspect="1"/>
          </p:cNvPicPr>
          <p:nvPr/>
        </p:nvPicPr>
        <p:blipFill rotWithShape="1">
          <a:blip r:embed="rId2"/>
          <a:srcRect l="18526" r="36254" b="1"/>
          <a:stretch/>
        </p:blipFill>
        <p:spPr>
          <a:xfrm>
            <a:off x="20" y="-12128"/>
            <a:ext cx="4654276" cy="6870127"/>
          </a:xfrm>
          <a:prstGeom prst="rect">
            <a:avLst/>
          </a:prstGeom>
        </p:spPr>
      </p:pic>
      <p:cxnSp>
        <p:nvCxnSpPr>
          <p:cNvPr id="32" name="Straight Connector 31">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DDB24C9-D30C-68B9-43A2-2F03E4BD959A}"/>
              </a:ext>
            </a:extLst>
          </p:cNvPr>
          <p:cNvSpPr>
            <a:spLocks noGrp="1"/>
          </p:cNvSpPr>
          <p:nvPr>
            <p:ph idx="1"/>
          </p:nvPr>
        </p:nvSpPr>
        <p:spPr>
          <a:xfrm>
            <a:off x="5181601" y="2198914"/>
            <a:ext cx="6368142" cy="3670180"/>
          </a:xfrm>
        </p:spPr>
        <p:txBody>
          <a:bodyPr>
            <a:normAutofit/>
          </a:bodyPr>
          <a:lstStyle/>
          <a:p>
            <a:r>
              <a:rPr lang="en-US" dirty="0"/>
              <a:t>Electric lawn mowers and leaf blowers have zero emissions.</a:t>
            </a:r>
          </a:p>
          <a:p>
            <a:r>
              <a:rPr lang="en-US" dirty="0"/>
              <a:t>Much lower noise levels. Electric leaf blowers 60-70 decibels.</a:t>
            </a:r>
          </a:p>
          <a:p>
            <a:r>
              <a:rPr lang="en-US" dirty="0"/>
              <a:t>Much lower impacts on human, environmental, and animal health.</a:t>
            </a:r>
          </a:p>
          <a:p>
            <a:r>
              <a:rPr lang="en-US" dirty="0"/>
              <a:t>Easier maintenance and lower operating costs</a:t>
            </a:r>
          </a:p>
          <a:p>
            <a:r>
              <a:rPr lang="en-US" dirty="0"/>
              <a:t>Manual equipment – reel lawn mowers and rakes – provide greater exercise.</a:t>
            </a:r>
          </a:p>
          <a:p>
            <a:endParaRPr lang="en-US" dirty="0"/>
          </a:p>
          <a:p>
            <a:endParaRPr lang="en-US" dirty="0"/>
          </a:p>
        </p:txBody>
      </p:sp>
    </p:spTree>
    <p:extLst>
      <p:ext uri="{BB962C8B-B14F-4D97-AF65-F5344CB8AC3E}">
        <p14:creationId xmlns:p14="http://schemas.microsoft.com/office/powerpoint/2010/main" val="3516772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2FF22-6B83-92D2-CE27-E89C7CF07598}"/>
              </a:ext>
            </a:extLst>
          </p:cNvPr>
          <p:cNvSpPr>
            <a:spLocks noGrp="1"/>
          </p:cNvSpPr>
          <p:nvPr>
            <p:ph type="title"/>
          </p:nvPr>
        </p:nvSpPr>
        <p:spPr>
          <a:xfrm>
            <a:off x="1097280" y="286603"/>
            <a:ext cx="10058400" cy="1450757"/>
          </a:xfrm>
        </p:spPr>
        <p:txBody>
          <a:bodyPr>
            <a:normAutofit/>
          </a:bodyPr>
          <a:lstStyle/>
          <a:p>
            <a:r>
              <a:rPr lang="en-US" dirty="0"/>
              <a:t>Municipalities are taking action</a:t>
            </a:r>
          </a:p>
        </p:txBody>
      </p:sp>
      <p:sp>
        <p:nvSpPr>
          <p:cNvPr id="3" name="Content Placeholder 2">
            <a:extLst>
              <a:ext uri="{FF2B5EF4-FFF2-40B4-BE49-F238E27FC236}">
                <a16:creationId xmlns:a16="http://schemas.microsoft.com/office/drawing/2014/main" id="{4F7818AF-6457-8B37-C1BC-F950A4EBC78F}"/>
              </a:ext>
            </a:extLst>
          </p:cNvPr>
          <p:cNvSpPr>
            <a:spLocks noGrp="1"/>
          </p:cNvSpPr>
          <p:nvPr>
            <p:ph idx="1"/>
          </p:nvPr>
        </p:nvSpPr>
        <p:spPr>
          <a:xfrm>
            <a:off x="1097280" y="1845733"/>
            <a:ext cx="6406764" cy="4475553"/>
          </a:xfrm>
        </p:spPr>
        <p:txBody>
          <a:bodyPr>
            <a:normAutofit/>
          </a:bodyPr>
          <a:lstStyle/>
          <a:p>
            <a:r>
              <a:rPr lang="en-US" sz="1600" dirty="0"/>
              <a:t>More than 100 cities ban or limit the use of gas-powered leaf blowers. Hyattsville and DC have bans on gas leaf blowers.</a:t>
            </a:r>
          </a:p>
          <a:p>
            <a:r>
              <a:rPr lang="en-US" sz="1600" dirty="0"/>
              <a:t>Several local communities are offering incentives for purchasing electric equipment.</a:t>
            </a:r>
            <a:endParaRPr lang="en-US" sz="1400" dirty="0"/>
          </a:p>
          <a:p>
            <a:r>
              <a:rPr lang="en-US" sz="1800" dirty="0">
                <a:solidFill>
                  <a:schemeClr val="accent2">
                    <a:lumMod val="75000"/>
                  </a:schemeClr>
                </a:solidFill>
              </a:rPr>
              <a:t>Bowie has a successful incentive program</a:t>
            </a:r>
          </a:p>
          <a:p>
            <a:pPr lvl="1">
              <a:buFont typeface="Arial" panose="020B0604020202020204" pitchFamily="34" charset="0"/>
              <a:buChar char="•"/>
            </a:pPr>
            <a:r>
              <a:rPr lang="en-US" sz="1400" b="0" i="0" dirty="0">
                <a:effectLst/>
              </a:rPr>
              <a:t>Electric mowers are eligible for a $50 rebate</a:t>
            </a:r>
          </a:p>
          <a:p>
            <a:pPr lvl="1">
              <a:buFont typeface="Arial" panose="020B0604020202020204" pitchFamily="34" charset="0"/>
              <a:buChar char="•"/>
            </a:pPr>
            <a:r>
              <a:rPr lang="en-US" sz="1400" b="0" i="0" dirty="0">
                <a:effectLst/>
              </a:rPr>
              <a:t>Mulching or manual mowers are also eligible for a $50 rebate</a:t>
            </a:r>
          </a:p>
          <a:p>
            <a:pPr lvl="1">
              <a:buFont typeface="Arial" panose="020B0604020202020204" pitchFamily="34" charset="0"/>
              <a:buChar char="•"/>
            </a:pPr>
            <a:r>
              <a:rPr lang="en-US" sz="1400" b="0" i="0" dirty="0">
                <a:effectLst/>
              </a:rPr>
              <a:t>Electric weed whackers, leaf blowers, and hedge trimmers are eligible for a $25 rebate each</a:t>
            </a:r>
          </a:p>
          <a:p>
            <a:pPr lvl="1">
              <a:buFont typeface="Arial" panose="020B0604020202020204" pitchFamily="34" charset="0"/>
              <a:buChar char="•"/>
            </a:pPr>
            <a:r>
              <a:rPr lang="en-US" sz="1400" b="0" i="0" dirty="0">
                <a:effectLst/>
              </a:rPr>
              <a:t>If you purchase all four items (the electric mower, hedge trimmer, weed whacker, and leaf blower) you may receive a $150 rebate</a:t>
            </a:r>
          </a:p>
          <a:p>
            <a:pPr lvl="1">
              <a:buFont typeface="Arial" panose="020B0604020202020204" pitchFamily="34" charset="0"/>
              <a:buChar char="•"/>
            </a:pPr>
            <a:r>
              <a:rPr lang="en-US" sz="1400" b="0" i="0" dirty="0">
                <a:effectLst/>
              </a:rPr>
              <a:t>Items must be purchased after July 1, 2022. (Mulching, manual and electric mowers are eligible under the original mower rebate program and are not subject to the July 1, 2022 date)</a:t>
            </a:r>
          </a:p>
          <a:p>
            <a:r>
              <a:rPr lang="en-US" sz="1600" dirty="0"/>
              <a:t>First Step in Going Electric – easier than buying an electric vehicle or putting solar on the roof.</a:t>
            </a:r>
          </a:p>
        </p:txBody>
      </p:sp>
      <p:pic>
        <p:nvPicPr>
          <p:cNvPr id="2050" name="Picture 2" descr="Bowie, Maryland (U.S.)">
            <a:extLst>
              <a:ext uri="{FF2B5EF4-FFF2-40B4-BE49-F238E27FC236}">
                <a16:creationId xmlns:a16="http://schemas.microsoft.com/office/drawing/2014/main" id="{F5F874D9-20CF-E827-26F6-A1487EB610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06" r="19488" b="-1"/>
          <a:stretch/>
        </p:blipFill>
        <p:spPr bwMode="auto">
          <a:xfrm>
            <a:off x="8638903" y="2600900"/>
            <a:ext cx="2516776" cy="2786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550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86133-67F0-A26A-7C20-B74AF9087FDD}"/>
              </a:ext>
            </a:extLst>
          </p:cNvPr>
          <p:cNvSpPr>
            <a:spLocks noGrp="1"/>
          </p:cNvSpPr>
          <p:nvPr>
            <p:ph type="title"/>
          </p:nvPr>
        </p:nvSpPr>
        <p:spPr>
          <a:xfrm>
            <a:off x="1097280" y="286603"/>
            <a:ext cx="10058400" cy="1450757"/>
          </a:xfrm>
        </p:spPr>
        <p:txBody>
          <a:bodyPr>
            <a:normAutofit/>
          </a:bodyPr>
          <a:lstStyle/>
          <a:p>
            <a:r>
              <a:rPr lang="en-US" dirty="0"/>
              <a:t>College Park: Build on Bowie’s model</a:t>
            </a:r>
          </a:p>
        </p:txBody>
      </p:sp>
      <p:pic>
        <p:nvPicPr>
          <p:cNvPr id="3074" name="Picture 2">
            <a:extLst>
              <a:ext uri="{FF2B5EF4-FFF2-40B4-BE49-F238E27FC236}">
                <a16:creationId xmlns:a16="http://schemas.microsoft.com/office/drawing/2014/main" id="{0BB1F72E-69CA-9AB6-FB14-E14F888A76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76432" y="2104325"/>
            <a:ext cx="3094997" cy="309499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7D4215B-1AB4-F224-E1E2-76226B3E78E8}"/>
              </a:ext>
            </a:extLst>
          </p:cNvPr>
          <p:cNvSpPr>
            <a:spLocks noGrp="1"/>
          </p:cNvSpPr>
          <p:nvPr>
            <p:ph idx="1"/>
          </p:nvPr>
        </p:nvSpPr>
        <p:spPr>
          <a:xfrm>
            <a:off x="4639733" y="2114089"/>
            <a:ext cx="6515947" cy="4023360"/>
          </a:xfrm>
        </p:spPr>
        <p:txBody>
          <a:bodyPr>
            <a:normAutofit fontScale="92500" lnSpcReduction="10000"/>
          </a:bodyPr>
          <a:lstStyle/>
          <a:p>
            <a:pPr marL="99695" marR="0">
              <a:spcBef>
                <a:spcPts val="0"/>
              </a:spcBef>
              <a:spcAft>
                <a:spcPts val="0"/>
              </a:spcAft>
              <a:tabLst>
                <a:tab pos="271145" algn="l"/>
              </a:tabLst>
            </a:pPr>
            <a:r>
              <a:rPr lang="en-US" dirty="0">
                <a:effectLst/>
                <a:ea typeface="Times New Roman" panose="02020603050405020304" pitchFamily="18" charset="0"/>
              </a:rPr>
              <a:t>Higher amounts than offered in Bowie to better incentivize the move to electric/manual:</a:t>
            </a:r>
          </a:p>
          <a:p>
            <a:pPr marL="8255" marR="0" indent="0">
              <a:spcBef>
                <a:spcPts val="0"/>
              </a:spcBef>
              <a:spcAft>
                <a:spcPts val="0"/>
              </a:spcAft>
              <a:buNone/>
              <a:tabLst>
                <a:tab pos="271145" algn="l"/>
              </a:tabLst>
            </a:pPr>
            <a:endParaRPr lang="en-US" dirty="0">
              <a:ea typeface="Times New Roman" panose="02020603050405020304" pitchFamily="18" charset="0"/>
            </a:endParaRPr>
          </a:p>
          <a:p>
            <a:pPr marL="495173" lvl="1" indent="-285750">
              <a:spcBef>
                <a:spcPts val="0"/>
              </a:spcBef>
              <a:spcAft>
                <a:spcPts val="600"/>
              </a:spcAft>
              <a:tabLst>
                <a:tab pos="271145" algn="l"/>
              </a:tabLst>
            </a:pPr>
            <a:r>
              <a:rPr lang="en-US" dirty="0">
                <a:ea typeface="Times New Roman" panose="02020603050405020304" pitchFamily="18" charset="0"/>
              </a:rPr>
              <a:t>e</a:t>
            </a:r>
            <a:r>
              <a:rPr lang="en-US" dirty="0">
                <a:effectLst/>
                <a:ea typeface="Times New Roman" panose="02020603050405020304" pitchFamily="18" charset="0"/>
              </a:rPr>
              <a:t>lectric mowers or manual reel mowers: $100 rebate</a:t>
            </a:r>
          </a:p>
          <a:p>
            <a:pPr marL="495173" lvl="1" indent="-285750">
              <a:spcBef>
                <a:spcPts val="0"/>
              </a:spcBef>
              <a:spcAft>
                <a:spcPts val="600"/>
              </a:spcAft>
              <a:tabLst>
                <a:tab pos="271145" algn="l"/>
              </a:tabLst>
            </a:pPr>
            <a:r>
              <a:rPr lang="en-US" dirty="0">
                <a:effectLst/>
                <a:ea typeface="Times New Roman" panose="02020603050405020304" pitchFamily="18" charset="0"/>
              </a:rPr>
              <a:t>electric weed whackers, leaf blowers, and hedge trimmers: $50 rebate each</a:t>
            </a:r>
          </a:p>
          <a:p>
            <a:pPr marL="495173" lvl="1" indent="-285750">
              <a:spcBef>
                <a:spcPts val="0"/>
              </a:spcBef>
              <a:spcAft>
                <a:spcPts val="600"/>
              </a:spcAft>
              <a:tabLst>
                <a:tab pos="271145" algn="l"/>
              </a:tabLst>
            </a:pPr>
            <a:r>
              <a:rPr lang="en-US" dirty="0">
                <a:effectLst/>
                <a:ea typeface="Times New Roman" panose="02020603050405020304" pitchFamily="18" charset="0"/>
              </a:rPr>
              <a:t>rake: $20 rebate (up to two rakes)</a:t>
            </a:r>
          </a:p>
          <a:p>
            <a:pPr marL="495173" lvl="1" indent="-285750">
              <a:spcBef>
                <a:spcPts val="0"/>
              </a:spcBef>
              <a:spcAft>
                <a:spcPts val="600"/>
              </a:spcAft>
              <a:tabLst>
                <a:tab pos="271145" algn="l"/>
              </a:tabLst>
            </a:pPr>
            <a:r>
              <a:rPr lang="en-US" dirty="0">
                <a:effectLst/>
                <a:ea typeface="Times New Roman" panose="02020603050405020304" pitchFamily="18" charset="0"/>
              </a:rPr>
              <a:t>maximum household rebate: $250</a:t>
            </a:r>
          </a:p>
          <a:p>
            <a:pPr marL="99695" marR="0">
              <a:spcBef>
                <a:spcPts val="0"/>
              </a:spcBef>
              <a:spcAft>
                <a:spcPts val="0"/>
              </a:spcAft>
              <a:tabLst>
                <a:tab pos="271145" algn="l"/>
              </a:tabLst>
            </a:pPr>
            <a:endParaRPr lang="en-US" dirty="0">
              <a:effectLst/>
              <a:ea typeface="Times New Roman" panose="02020603050405020304" pitchFamily="18" charset="0"/>
            </a:endParaRPr>
          </a:p>
          <a:p>
            <a:pPr marL="99695" marR="0">
              <a:spcBef>
                <a:spcPts val="0"/>
              </a:spcBef>
              <a:spcAft>
                <a:spcPts val="0"/>
              </a:spcAft>
              <a:tabLst>
                <a:tab pos="271145" algn="l"/>
              </a:tabLst>
            </a:pPr>
            <a:r>
              <a:rPr lang="en-US" dirty="0">
                <a:ea typeface="Times New Roman" panose="02020603050405020304" pitchFamily="18" charset="0"/>
              </a:rPr>
              <a:t>Initial budget: $8,000 through June 2024 </a:t>
            </a:r>
            <a:r>
              <a:rPr lang="en-US">
                <a:ea typeface="Times New Roman" panose="02020603050405020304" pitchFamily="18" charset="0"/>
              </a:rPr>
              <a:t>and $20,000 </a:t>
            </a:r>
            <a:r>
              <a:rPr lang="en-US" dirty="0">
                <a:ea typeface="Times New Roman" panose="02020603050405020304" pitchFamily="18" charset="0"/>
              </a:rPr>
              <a:t>next year</a:t>
            </a:r>
            <a:endParaRPr lang="en-US" dirty="0">
              <a:effectLst/>
              <a:ea typeface="Times New Roman" panose="02020603050405020304" pitchFamily="18" charset="0"/>
            </a:endParaRPr>
          </a:p>
          <a:p>
            <a:endParaRPr lang="en-US" dirty="0"/>
          </a:p>
          <a:p>
            <a:r>
              <a:rPr lang="en-US" dirty="0"/>
              <a:t>Make it easy to submit receipts online and in person</a:t>
            </a:r>
          </a:p>
          <a:p>
            <a:r>
              <a:rPr lang="en-US" dirty="0"/>
              <a:t>Educate people on proper disposal of gas-powered equipment</a:t>
            </a:r>
          </a:p>
        </p:txBody>
      </p:sp>
    </p:spTree>
    <p:extLst>
      <p:ext uri="{BB962C8B-B14F-4D97-AF65-F5344CB8AC3E}">
        <p14:creationId xmlns:p14="http://schemas.microsoft.com/office/powerpoint/2010/main" val="669413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8B8947-ED01-75D0-AFA3-D72595BD156F}"/>
              </a:ext>
            </a:extLst>
          </p:cNvPr>
          <p:cNvSpPr>
            <a:spLocks noGrp="1"/>
          </p:cNvSpPr>
          <p:nvPr>
            <p:ph type="title"/>
          </p:nvPr>
        </p:nvSpPr>
        <p:spPr>
          <a:xfrm>
            <a:off x="5181601" y="634946"/>
            <a:ext cx="6368142" cy="1450757"/>
          </a:xfrm>
        </p:spPr>
        <p:txBody>
          <a:bodyPr>
            <a:normAutofit fontScale="90000"/>
          </a:bodyPr>
          <a:lstStyle/>
          <a:p>
            <a:r>
              <a:rPr lang="en-US" dirty="0"/>
              <a:t>Important step in the City’s Environmental goals</a:t>
            </a:r>
          </a:p>
        </p:txBody>
      </p:sp>
      <p:pic>
        <p:nvPicPr>
          <p:cNvPr id="5" name="Picture 4" descr="A hand touching a small plant">
            <a:extLst>
              <a:ext uri="{FF2B5EF4-FFF2-40B4-BE49-F238E27FC236}">
                <a16:creationId xmlns:a16="http://schemas.microsoft.com/office/drawing/2014/main" id="{254513B0-474E-2C16-6F58-53CFD2C1D79F}"/>
              </a:ext>
            </a:extLst>
          </p:cNvPr>
          <p:cNvPicPr>
            <a:picLocks noChangeAspect="1"/>
          </p:cNvPicPr>
          <p:nvPr/>
        </p:nvPicPr>
        <p:blipFill rotWithShape="1">
          <a:blip r:embed="rId2"/>
          <a:srcRect l="54779" r="1" b="1"/>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CFE5781-F134-2009-2A6A-2FC42AE19F51}"/>
              </a:ext>
            </a:extLst>
          </p:cNvPr>
          <p:cNvSpPr>
            <a:spLocks noGrp="1"/>
          </p:cNvSpPr>
          <p:nvPr>
            <p:ph idx="1"/>
          </p:nvPr>
        </p:nvSpPr>
        <p:spPr>
          <a:xfrm>
            <a:off x="5181601" y="2198914"/>
            <a:ext cx="6368142" cy="3670180"/>
          </a:xfrm>
        </p:spPr>
        <p:txBody>
          <a:bodyPr>
            <a:normAutofit/>
          </a:bodyPr>
          <a:lstStyle/>
          <a:p>
            <a:pPr marL="0" indent="0">
              <a:buNone/>
            </a:pPr>
            <a:r>
              <a:rPr lang="en-US" dirty="0"/>
              <a:t>The Incentive Program is part of a larger effort to encourage residents to take part in greener practices:</a:t>
            </a:r>
          </a:p>
          <a:p>
            <a:pPr>
              <a:buFont typeface="Wingdings" panose="05000000000000000000" pitchFamily="2" charset="2"/>
              <a:buChar char="§"/>
            </a:pPr>
            <a:r>
              <a:rPr lang="en-US" dirty="0"/>
              <a:t> No Mow April</a:t>
            </a:r>
          </a:p>
          <a:p>
            <a:pPr>
              <a:buFont typeface="Wingdings" panose="05000000000000000000" pitchFamily="2" charset="2"/>
              <a:buChar char="§"/>
            </a:pPr>
            <a:r>
              <a:rPr lang="en-US" dirty="0"/>
              <a:t> Leave the Leaves</a:t>
            </a:r>
          </a:p>
          <a:p>
            <a:pPr>
              <a:buFont typeface="Wingdings" panose="05000000000000000000" pitchFamily="2" charset="2"/>
              <a:buChar char="§"/>
            </a:pPr>
            <a:r>
              <a:rPr lang="en-US" dirty="0"/>
              <a:t> Plant Trees</a:t>
            </a:r>
          </a:p>
          <a:p>
            <a:pPr>
              <a:buFont typeface="Wingdings" panose="05000000000000000000" pitchFamily="2" charset="2"/>
              <a:buChar char="§"/>
            </a:pPr>
            <a:r>
              <a:rPr lang="en-US" dirty="0"/>
              <a:t> Food Scrap Program/Backyard Compost</a:t>
            </a:r>
          </a:p>
          <a:p>
            <a:pPr>
              <a:buFont typeface="Wingdings" panose="05000000000000000000" pitchFamily="2" charset="2"/>
              <a:buChar char="§"/>
            </a:pPr>
            <a:r>
              <a:rPr lang="en-US" dirty="0"/>
              <a:t> Rain Barrels</a:t>
            </a:r>
          </a:p>
          <a:p>
            <a:pPr>
              <a:buFont typeface="Wingdings" panose="05000000000000000000" pitchFamily="2" charset="2"/>
              <a:buChar char="§"/>
            </a:pPr>
            <a:endParaRPr lang="en-US" dirty="0"/>
          </a:p>
          <a:p>
            <a:pPr>
              <a:buFont typeface="Wingdings" panose="05000000000000000000" pitchFamily="2" charset="2"/>
              <a:buChar char="§"/>
            </a:pPr>
            <a:endParaRPr lang="en-US" dirty="0"/>
          </a:p>
        </p:txBody>
      </p:sp>
    </p:spTree>
    <p:extLst>
      <p:ext uri="{BB962C8B-B14F-4D97-AF65-F5344CB8AC3E}">
        <p14:creationId xmlns:p14="http://schemas.microsoft.com/office/powerpoint/2010/main" val="265586210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468</TotalTime>
  <Words>641</Words>
  <Application>Microsoft Office PowerPoint</Application>
  <PresentationFormat>Widescreen</PresentationFormat>
  <Paragraphs>49</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proximanova</vt:lpstr>
      <vt:lpstr>Times New Roman</vt:lpstr>
      <vt:lpstr>Wingdings</vt:lpstr>
      <vt:lpstr>Retrospect</vt:lpstr>
      <vt:lpstr>Go Electric!</vt:lpstr>
      <vt:lpstr>Gas Powered Lawn Equipment Harms People &amp; The Planet</vt:lpstr>
      <vt:lpstr>Impacts in Maryland</vt:lpstr>
      <vt:lpstr>Electric and manual equipment is better</vt:lpstr>
      <vt:lpstr>Municipalities are taking action</vt:lpstr>
      <vt:lpstr>College Park: Build on Bowie’s model</vt:lpstr>
      <vt:lpstr>Important step in the City’s Environmental goals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Electric!</dc:title>
  <dc:creator>Todd Larsen (he/him)</dc:creator>
  <cp:lastModifiedBy>Todd Larsen (he/him)</cp:lastModifiedBy>
  <cp:revision>7</cp:revision>
  <dcterms:created xsi:type="dcterms:W3CDTF">2024-01-04T19:04:43Z</dcterms:created>
  <dcterms:modified xsi:type="dcterms:W3CDTF">2024-01-21T15:51:34Z</dcterms:modified>
</cp:coreProperties>
</file>